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5" r:id="rId4"/>
    <p:sldId id="266" r:id="rId5"/>
    <p:sldId id="264" r:id="rId6"/>
    <p:sldId id="267" r:id="rId7"/>
    <p:sldId id="268" r:id="rId8"/>
    <p:sldId id="258" r:id="rId9"/>
    <p:sldId id="259" r:id="rId10"/>
    <p:sldId id="260" r:id="rId11"/>
    <p:sldId id="261"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492" autoAdjust="0"/>
  </p:normalViewPr>
  <p:slideViewPr>
    <p:cSldViewPr>
      <p:cViewPr varScale="1">
        <p:scale>
          <a:sx n="92" d="100"/>
          <a:sy n="92" d="100"/>
        </p:scale>
        <p:origin x="-2184" y="-10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BE55B5-31B3-47E3-A560-0079FFC7DC1B}" type="datetimeFigureOut">
              <a:rPr lang="en-US" smtClean="0"/>
              <a:pPr/>
              <a:t>9/18/2019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8A925-64B2-47B2-A146-FB96E1FCF85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Hey guys, welcome</a:t>
            </a:r>
            <a:r>
              <a:rPr lang="en-US" baseline="0" dirty="0" smtClean="0"/>
              <a:t> to another episode of Traffic Jam Help.</a:t>
            </a:r>
          </a:p>
          <a:p>
            <a:r>
              <a:rPr lang="en-US" baseline="0" dirty="0" smtClean="0"/>
              <a:t>You’ve made it to the last assignment, which is great, so let’s get to thinking about the major pointers and stumbling blocks you’ll need to consider.</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Another issue that often comes up is with the use</a:t>
            </a:r>
            <a:r>
              <a:rPr lang="en-US" baseline="0" dirty="0" smtClean="0"/>
              <a:t> of integers for the x and y coordinates.  You may want to instead store those values as doubles.  This is because of integer division. Remember that dividing two integers gives you a truncated result, and so this could affect the placement of where have particular images. Even when representing pixels, they should be x and y coordinates.  Remember when you divide two numbers, just cast one of them as a double so that you get more accurate results.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The last</a:t>
            </a:r>
            <a:r>
              <a:rPr lang="en-US" baseline="0" dirty="0" smtClean="0"/>
              <a:t> thing to warn you about is that many bugs happen from a lack of testing.  Make sure for example to print out a vehicle when you click somewhere or to test your </a:t>
            </a:r>
            <a:r>
              <a:rPr lang="en-US" baseline="0" dirty="0" err="1" smtClean="0"/>
              <a:t>convertXYToRowColumn</a:t>
            </a:r>
            <a:r>
              <a:rPr lang="en-US" baseline="0" dirty="0" smtClean="0"/>
              <a:t> to make sure you are getting the correct row and column before moving on. The other common bug comes from not properly testing </a:t>
            </a:r>
            <a:r>
              <a:rPr lang="en-US" baseline="0" dirty="0" err="1" smtClean="0"/>
              <a:t>calculatespacesmoved</a:t>
            </a:r>
            <a:r>
              <a:rPr lang="en-US" baseline="0" dirty="0" smtClean="0"/>
              <a:t>.  </a:t>
            </a:r>
            <a:r>
              <a:rPr lang="en-US" baseline="0" dirty="0" err="1" smtClean="0"/>
              <a:t>Calculaatespacesmoved</a:t>
            </a:r>
            <a:r>
              <a:rPr lang="en-US" baseline="0" dirty="0" smtClean="0"/>
              <a:t> can also be tested with a </a:t>
            </a:r>
            <a:r>
              <a:rPr lang="en-US" baseline="0" dirty="0" err="1" smtClean="0"/>
              <a:t>system.out.println</a:t>
            </a:r>
            <a:r>
              <a:rPr lang="en-US" baseline="0" dirty="0" smtClean="0"/>
              <a:t> and just one car in the center of the board and clicking somewhere else to test how long they moved or using the dragging to give you a number here.  So that’s pretty much it, email me with any questions. Good luck!</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think when you start out the bigges</a:t>
            </a:r>
            <a:r>
              <a:rPr lang="en-US" baseline="0" dirty="0" smtClean="0"/>
              <a:t>t errors that you end up getting into is first confusing row and column with x and y.  Naturally you’d want to translate most things like their read, so it’s common to simply translate row and </a:t>
            </a:r>
            <a:r>
              <a:rPr lang="en-US" baseline="0" dirty="0" err="1" smtClean="0"/>
              <a:t>col</a:t>
            </a:r>
            <a:r>
              <a:rPr lang="en-US" baseline="0" dirty="0" smtClean="0"/>
              <a:t> as x and y.  However, please look at the two tables below.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left table is providing you a schematic for rows and columns, while the right one is using x and y coordinates.  First look at how rows and columns work on the left, where the header is giving you the label of the row or column number.  Rows really represent verticality, which would mean that they correspond to the Y coordinate. This is the same thing with columns so columns end up corresponding to the X coordinate.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Because of this, we have to make sure that we correctly switch between x and y coordinates and the rows and columns, and to remember that changing a row means moving vertically, whereas changing a column moves us horizontally.</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a:t>
            </a:r>
            <a:r>
              <a:rPr lang="en-US" baseline="0" dirty="0" smtClean="0"/>
              <a:t> thing is thinking that because you have this graphics game, that you have to rewrite all of the logic that you had in the previous versions.  Since this one is in graphics, how could you avoid redoing the game’s logic?  The answer rests in the design that you’ve had to write into.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Because we have a level that took charge of game’s logic, we can just ask level to tell us whether moves are legal or illegal or to tell us what the board looks like, and then what we can do is just update the board based on asking the level where all the vehicles currently are.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Really the only thing </a:t>
            </a:r>
            <a:r>
              <a:rPr lang="en-US" baseline="0" dirty="0" err="1" smtClean="0"/>
              <a:t>GraphicsGame</a:t>
            </a:r>
            <a:r>
              <a:rPr lang="en-US" baseline="0" dirty="0" smtClean="0"/>
              <a:t> should be doing is representing the data or state from our game, so </a:t>
            </a:r>
            <a:r>
              <a:rPr lang="en-US" baseline="0" dirty="0" err="1" smtClean="0"/>
              <a:t>GraphicsGame</a:t>
            </a:r>
            <a:r>
              <a:rPr lang="en-US" baseline="0" dirty="0" smtClean="0"/>
              <a:t> should do things like figure out how to draw the vehicles and give level some information on how many spaces a vehicle wants to move, which gets to the next question</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should you</a:t>
            </a:r>
            <a:r>
              <a:rPr lang="en-US" baseline="0" dirty="0" smtClean="0"/>
              <a:t> deal with dragging the vehicles?  In order to make this as easy and as simple as possible, we aren’t going to have the vehicles detect while they are being dragged whether or not they running into cars or are going off the board.  Instead, the images of the vehicles should be dragged, similar to the interactivity lab, with the only constraint being to move horizontally or vertically based on their orientation.  Once the user releases the images, we then have the game check to see if in fact the vehicle can move their in the game.  Let’s look at the sequence diagram to give us more thought here.  </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sequence diagram that shows how Graphics</a:t>
            </a:r>
            <a:r>
              <a:rPr lang="en-US" baseline="0" dirty="0" smtClean="0"/>
              <a:t> Game should interact with the different classes so that you have a better idea of how the program should be done.  First, when the user first pressed down on the mouse button, we want Graphics game to save the original x and y coordinates for where they first started clicking.  From the x and y if we in fact clicked on an image, we would want to ask the level to give us back the vehicle object that we moved.  Then as the mouse is dragging, the only thing that we want to change is the </a:t>
            </a:r>
            <a:r>
              <a:rPr lang="en-US" baseline="0" dirty="0" err="1" smtClean="0"/>
              <a:t>Gimage</a:t>
            </a:r>
            <a:r>
              <a:rPr lang="en-US" baseline="0" dirty="0" smtClean="0"/>
              <a:t> that represents that vehicle.  Notice that we don’t call move on Vehicle, but only on the image.  It’s only until we release the mouse button that we first </a:t>
            </a:r>
            <a:r>
              <a:rPr lang="en-US" baseline="0" dirty="0" err="1" smtClean="0"/>
              <a:t>calculatenumspaces</a:t>
            </a:r>
            <a:r>
              <a:rPr lang="en-US" baseline="0" dirty="0" smtClean="0"/>
              <a:t>, and then ask level to move that many spaces.  Level will then hand that over to Board and start that process, seeing if it can move and if it can, then move the vehicle.  After asking the Level to </a:t>
            </a:r>
            <a:r>
              <a:rPr lang="en-US" baseline="0" dirty="0" err="1" smtClean="0"/>
              <a:t>moveNumSpaces</a:t>
            </a:r>
            <a:r>
              <a:rPr lang="en-US" baseline="0" dirty="0" smtClean="0"/>
              <a:t>, we then ask the Vehicle (that we stored a pointer to originally) to give us their start location, and then use that to figure out the location of where we should finally place the image.  If the vehicle did move, then it’s start will have been updated, if it didn’t then it will have the same start.  Either way, we’ll want to call </a:t>
            </a:r>
            <a:r>
              <a:rPr lang="en-US" baseline="0" dirty="0" err="1" smtClean="0"/>
              <a:t>setLocation</a:t>
            </a:r>
            <a:r>
              <a:rPr lang="en-US" baseline="0" dirty="0" smtClean="0"/>
              <a:t> to set the image to row and column that are given in start..</a:t>
            </a:r>
            <a:endParaRPr lang="en-US" dirty="0"/>
          </a:p>
        </p:txBody>
      </p:sp>
      <p:sp>
        <p:nvSpPr>
          <p:cNvPr id="4" name="Slide Number Placeholder 3"/>
          <p:cNvSpPr>
            <a:spLocks noGrp="1"/>
          </p:cNvSpPr>
          <p:nvPr>
            <p:ph type="sldNum" sz="quarter" idx="10"/>
          </p:nvPr>
        </p:nvSpPr>
        <p:spPr/>
        <p:txBody>
          <a:bodyPr/>
          <a:lstStyle/>
          <a:p>
            <a:fld id="{CB78A925-64B2-47B2-A146-FB96E1FCF85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B000B1-EB6B-4F35-8C68-5F6FD692DB0A}"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B000B1-EB6B-4F35-8C68-5F6FD692DB0A}"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B000B1-EB6B-4F35-8C68-5F6FD692DB0A}"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B000B1-EB6B-4F35-8C68-5F6FD692DB0A}"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B000B1-EB6B-4F35-8C68-5F6FD692DB0A}"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B000B1-EB6B-4F35-8C68-5F6FD692DB0A}"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B000B1-EB6B-4F35-8C68-5F6FD692DB0A}" type="datetimeFigureOut">
              <a:rPr lang="en-US" smtClean="0"/>
              <a:pPr/>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B000B1-EB6B-4F35-8C68-5F6FD692DB0A}" type="datetimeFigureOut">
              <a:rPr lang="en-US" smtClean="0"/>
              <a:pPr/>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000B1-EB6B-4F35-8C68-5F6FD692DB0A}" type="datetimeFigureOut">
              <a:rPr lang="en-US" smtClean="0"/>
              <a:pPr/>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B000B1-EB6B-4F35-8C68-5F6FD692DB0A}"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B000B1-EB6B-4F35-8C68-5F6FD692DB0A}"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D5611-D99B-47DB-ACBA-76661A892E9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FB000B1-EB6B-4F35-8C68-5F6FD692DB0A}" type="datetimeFigureOut">
              <a:rPr lang="en-US" smtClean="0"/>
              <a:pPr/>
              <a:t>9/18/2019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EFD5611-D99B-47DB-ACBA-76661A892E9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file:///D:\Osvaldo\Documents\Narrations\Slide%2010.wav"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file:///D:\Osvaldo\Documents\Narrations\Slide%2011.wav"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file:///D:\Osvaldo\Documents\Narrations\Slide%202.wav"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file:///D:\Osvaldo\Documents\Narrations\Slide%203.wav"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3.wav"/><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4.wav"/><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file:///D:\Osvaldo\Documents\Narrations\Slide%208.wav"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file:///D:\Osvaldo\Documents\Narrations\Slide%209.wav"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Traffic Jam Graphics Help</a:t>
            </a:r>
            <a:endParaRPr lang="en-US" dirty="0"/>
          </a:p>
        </p:txBody>
      </p:sp>
      <p:sp>
        <p:nvSpPr>
          <p:cNvPr id="3" name="Subtitle 2"/>
          <p:cNvSpPr>
            <a:spLocks noGrp="1"/>
          </p:cNvSpPr>
          <p:nvPr>
            <p:ph type="subTitle" idx="1"/>
          </p:nvPr>
        </p:nvSpPr>
        <p:spPr/>
        <p:txBody>
          <a:bodyPr/>
          <a:lstStyle/>
          <a:p>
            <a:endParaRPr lang="en-US"/>
          </a:p>
        </p:txBody>
      </p:sp>
      <p:pic>
        <p:nvPicPr>
          <p:cNvPr id="5" name="Slide 1.wav">
            <a:hlinkClick r:id="" action="ppaction://media"/>
          </p:cNvPr>
          <p:cNvPicPr>
            <a:picLocks noRot="1" noChangeAspect="1"/>
          </p:cNvPicPr>
          <p:nvPr>
            <a:wavAudioFile r:embed="rId1" name="Slide 1.wav"/>
          </p:nvPr>
        </p:nvPicPr>
        <p:blipFill>
          <a:blip r:embed="rId4" cstate="print"/>
          <a:stretch>
            <a:fillRect/>
          </a:stretch>
        </p:blipFill>
        <p:spPr>
          <a:xfrm>
            <a:off x="7924800" y="44767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&amp; doubles</a:t>
            </a:r>
            <a:endParaRPr lang="en-US" dirty="0"/>
          </a:p>
        </p:txBody>
      </p:sp>
      <p:sp>
        <p:nvSpPr>
          <p:cNvPr id="3" name="Content Placeholder 2"/>
          <p:cNvSpPr>
            <a:spLocks noGrp="1"/>
          </p:cNvSpPr>
          <p:nvPr>
            <p:ph idx="1"/>
          </p:nvPr>
        </p:nvSpPr>
        <p:spPr/>
        <p:txBody>
          <a:bodyPr/>
          <a:lstStyle/>
          <a:p>
            <a:r>
              <a:rPr lang="en-US" dirty="0" smtClean="0"/>
              <a:t>Use decimal or cast as double to get more precision</a:t>
            </a:r>
            <a:endParaRPr lang="en-US" dirty="0"/>
          </a:p>
        </p:txBody>
      </p:sp>
      <p:pic>
        <p:nvPicPr>
          <p:cNvPr id="4" name="Slide 10.wav">
            <a:hlinkClick r:id="" action="ppaction://media"/>
          </p:cNvPr>
          <p:cNvPicPr>
            <a:picLocks noRot="1" noChangeAspect="1"/>
          </p:cNvPicPr>
          <p:nvPr>
            <a:audioFile r:link="rId1"/>
          </p:nvPr>
        </p:nvPicPr>
        <p:blipFill>
          <a:blip r:embed="rId4" cstate="print"/>
          <a:stretch>
            <a:fillRect/>
          </a:stretch>
        </p:blipFill>
        <p:spPr>
          <a:xfrm>
            <a:off x="8839200" y="44767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Make sure to test!</a:t>
            </a:r>
            <a:endParaRPr lang="en-US" dirty="0"/>
          </a:p>
        </p:txBody>
      </p:sp>
      <p:sp>
        <p:nvSpPr>
          <p:cNvPr id="3" name="Content Placeholder 2"/>
          <p:cNvSpPr>
            <a:spLocks noGrp="1"/>
          </p:cNvSpPr>
          <p:nvPr>
            <p:ph idx="1"/>
          </p:nvPr>
        </p:nvSpPr>
        <p:spPr/>
        <p:txBody>
          <a:bodyPr/>
          <a:lstStyle/>
          <a:p>
            <a:r>
              <a:rPr lang="en-US" smtClean="0"/>
              <a:t>convertXYtoSpace</a:t>
            </a:r>
            <a:endParaRPr lang="en-US" dirty="0" smtClean="0"/>
          </a:p>
          <a:p>
            <a:r>
              <a:rPr lang="en-US" dirty="0" err="1" smtClean="0"/>
              <a:t>calculateSpacesMoved</a:t>
            </a:r>
            <a:endParaRPr lang="en-US" dirty="0"/>
          </a:p>
        </p:txBody>
      </p:sp>
      <p:pic>
        <p:nvPicPr>
          <p:cNvPr id="4" name="Slide 11.wav">
            <a:hlinkClick r:id="" action="ppaction://media"/>
          </p:cNvPr>
          <p:cNvPicPr>
            <a:picLocks noRot="1" noChangeAspect="1"/>
          </p:cNvPicPr>
          <p:nvPr>
            <a:audioFile r:link="rId1"/>
          </p:nvPr>
        </p:nvPicPr>
        <p:blipFill>
          <a:blip r:embed="rId4" cstate="print"/>
          <a:stretch>
            <a:fillRect/>
          </a:stretch>
        </p:blipFill>
        <p:spPr>
          <a:xfrm>
            <a:off x="8610600" y="46291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Confusing Row, Col with X, Y</a:t>
            </a:r>
            <a:endParaRPr lang="en-US" dirty="0"/>
          </a:p>
        </p:txBody>
      </p:sp>
      <p:sp>
        <p:nvSpPr>
          <p:cNvPr id="3" name="Content Placeholder 2"/>
          <p:cNvSpPr>
            <a:spLocks noGrp="1"/>
          </p:cNvSpPr>
          <p:nvPr>
            <p:ph idx="1"/>
          </p:nvPr>
        </p:nvSpPr>
        <p:spPr>
          <a:xfrm>
            <a:off x="457200" y="971550"/>
            <a:ext cx="8229600" cy="3394472"/>
          </a:xfrm>
        </p:spPr>
        <p:txBody>
          <a:bodyPr/>
          <a:lstStyle/>
          <a:p>
            <a:r>
              <a:rPr lang="en-US" dirty="0" smtClean="0"/>
              <a:t>Row, </a:t>
            </a:r>
            <a:r>
              <a:rPr lang="en-US" dirty="0" err="1" smtClean="0"/>
              <a:t>col</a:t>
            </a:r>
            <a:r>
              <a:rPr lang="en-US" dirty="0" smtClean="0"/>
              <a:t> is not the same as x, y</a:t>
            </a:r>
          </a:p>
        </p:txBody>
      </p:sp>
      <p:pic>
        <p:nvPicPr>
          <p:cNvPr id="6" name="Slide 2.wav">
            <a:hlinkClick r:id="" action="ppaction://media"/>
          </p:cNvPr>
          <p:cNvPicPr>
            <a:picLocks noRot="1" noChangeAspect="1"/>
          </p:cNvPicPr>
          <p:nvPr>
            <a:audioFile r:link="rId1"/>
          </p:nvPr>
        </p:nvPicPr>
        <p:blipFill>
          <a:blip r:embed="rId4" cstate="print"/>
          <a:stretch>
            <a:fillRect/>
          </a:stretch>
        </p:blipFill>
        <p:spPr>
          <a:xfrm>
            <a:off x="8229600" y="44005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Confusing Row, Col with X, Y</a:t>
            </a:r>
            <a:endParaRPr lang="en-US" dirty="0"/>
          </a:p>
        </p:txBody>
      </p:sp>
      <p:sp>
        <p:nvSpPr>
          <p:cNvPr id="3" name="Content Placeholder 2"/>
          <p:cNvSpPr>
            <a:spLocks noGrp="1"/>
          </p:cNvSpPr>
          <p:nvPr>
            <p:ph idx="1"/>
          </p:nvPr>
        </p:nvSpPr>
        <p:spPr>
          <a:xfrm>
            <a:off x="457200" y="971550"/>
            <a:ext cx="8229600" cy="3394472"/>
          </a:xfrm>
        </p:spPr>
        <p:txBody>
          <a:bodyPr/>
          <a:lstStyle/>
          <a:p>
            <a:r>
              <a:rPr lang="en-US" dirty="0" smtClean="0"/>
              <a:t>Row, </a:t>
            </a:r>
            <a:r>
              <a:rPr lang="en-US" dirty="0" err="1" smtClean="0"/>
              <a:t>col</a:t>
            </a:r>
            <a:r>
              <a:rPr lang="en-US" dirty="0" smtClean="0"/>
              <a:t> is not the same as x, y</a:t>
            </a:r>
          </a:p>
        </p:txBody>
      </p:sp>
      <p:graphicFrame>
        <p:nvGraphicFramePr>
          <p:cNvPr id="4" name="Table 3"/>
          <p:cNvGraphicFramePr>
            <a:graphicFrameLocks noGrp="1"/>
          </p:cNvGraphicFramePr>
          <p:nvPr/>
        </p:nvGraphicFramePr>
        <p:xfrm>
          <a:off x="304800" y="2343150"/>
          <a:ext cx="3352800" cy="1981200"/>
        </p:xfrm>
        <a:graphic>
          <a:graphicData uri="http://schemas.openxmlformats.org/drawingml/2006/table">
            <a:tbl>
              <a:tblPr firstRow="1" firstCol="1" bandRow="1">
                <a:tableStyleId>{5C22544A-7EE6-4342-B048-85BDC9FD1C3A}</a:tableStyleId>
              </a:tblPr>
              <a:tblGrid>
                <a:gridCol w="670560"/>
                <a:gridCol w="670560"/>
                <a:gridCol w="670560"/>
                <a:gridCol w="670560"/>
                <a:gridCol w="670560"/>
              </a:tblGrid>
              <a:tr h="396240">
                <a:tc>
                  <a:txBody>
                    <a:bodyPr/>
                    <a:lstStyle/>
                    <a:p>
                      <a:r>
                        <a:rPr lang="en-US" dirty="0" smtClean="0"/>
                        <a:t>R, C</a:t>
                      </a:r>
                      <a:endParaRPr lang="en-US" dirty="0"/>
                    </a:p>
                  </a:txBody>
                  <a:tcPr/>
                </a:tc>
                <a:tc>
                  <a:txBody>
                    <a:bodyPr/>
                    <a:lstStyle/>
                    <a:p>
                      <a:r>
                        <a:rPr lang="en-US" dirty="0" smtClean="0"/>
                        <a:t>C0</a:t>
                      </a:r>
                      <a:endParaRPr lang="en-US" dirty="0"/>
                    </a:p>
                  </a:txBody>
                  <a:tcPr/>
                </a:tc>
                <a:tc>
                  <a:txBody>
                    <a:bodyPr/>
                    <a:lstStyle/>
                    <a:p>
                      <a:r>
                        <a:rPr lang="en-US" dirty="0" smtClean="0"/>
                        <a:t>C1</a:t>
                      </a:r>
                      <a:endParaRPr lang="en-US" dirty="0"/>
                    </a:p>
                  </a:txBody>
                  <a:tcPr/>
                </a:tc>
                <a:tc>
                  <a:txBody>
                    <a:bodyPr/>
                    <a:lstStyle/>
                    <a:p>
                      <a:r>
                        <a:rPr lang="en-US" dirty="0" smtClean="0"/>
                        <a:t>C2</a:t>
                      </a:r>
                      <a:endParaRPr lang="en-US" dirty="0"/>
                    </a:p>
                  </a:txBody>
                  <a:tcPr/>
                </a:tc>
                <a:tc>
                  <a:txBody>
                    <a:bodyPr/>
                    <a:lstStyle/>
                    <a:p>
                      <a:r>
                        <a:rPr lang="en-US" dirty="0" smtClean="0"/>
                        <a:t>C3</a:t>
                      </a:r>
                      <a:endParaRPr lang="en-US" dirty="0"/>
                    </a:p>
                  </a:txBody>
                  <a:tcPr/>
                </a:tc>
              </a:tr>
              <a:tr h="396240">
                <a:tc>
                  <a:txBody>
                    <a:bodyPr/>
                    <a:lstStyle/>
                    <a:p>
                      <a:r>
                        <a:rPr lang="en-US" dirty="0" smtClean="0"/>
                        <a:t>R0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96240">
                <a:tc>
                  <a:txBody>
                    <a:bodyPr/>
                    <a:lstStyle/>
                    <a:p>
                      <a:r>
                        <a:rPr lang="en-US" dirty="0" smtClean="0"/>
                        <a:t>R1</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R2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R3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5" name="Table 4"/>
          <p:cNvGraphicFramePr>
            <a:graphicFrameLocks noGrp="1"/>
          </p:cNvGraphicFramePr>
          <p:nvPr/>
        </p:nvGraphicFramePr>
        <p:xfrm>
          <a:off x="5029200" y="2343150"/>
          <a:ext cx="3352800" cy="1981200"/>
        </p:xfrm>
        <a:graphic>
          <a:graphicData uri="http://schemas.openxmlformats.org/drawingml/2006/table">
            <a:tbl>
              <a:tblPr firstRow="1" firstCol="1" bandRow="1">
                <a:tableStyleId>{5C22544A-7EE6-4342-B048-85BDC9FD1C3A}</a:tableStyleId>
              </a:tblPr>
              <a:tblGrid>
                <a:gridCol w="670560"/>
                <a:gridCol w="670560"/>
                <a:gridCol w="670560"/>
                <a:gridCol w="670560"/>
                <a:gridCol w="670560"/>
              </a:tblGrid>
              <a:tr h="396240">
                <a:tc>
                  <a:txBody>
                    <a:bodyPr/>
                    <a:lstStyle/>
                    <a:p>
                      <a:r>
                        <a:rPr lang="en-US" dirty="0" smtClean="0"/>
                        <a:t>X,</a:t>
                      </a:r>
                      <a:r>
                        <a:rPr lang="en-US" baseline="0" dirty="0" smtClean="0"/>
                        <a:t> Y</a:t>
                      </a:r>
                      <a:endParaRPr lang="en-US" dirty="0"/>
                    </a:p>
                  </a:txBody>
                  <a:tcPr/>
                </a:tc>
                <a:tc>
                  <a:txBody>
                    <a:bodyPr/>
                    <a:lstStyle/>
                    <a:p>
                      <a:r>
                        <a:rPr lang="en-US" dirty="0" smtClean="0"/>
                        <a:t>X0</a:t>
                      </a:r>
                      <a:endParaRPr lang="en-US" dirty="0"/>
                    </a:p>
                  </a:txBody>
                  <a:tcPr/>
                </a:tc>
                <a:tc>
                  <a:txBody>
                    <a:bodyPr/>
                    <a:lstStyle/>
                    <a:p>
                      <a:r>
                        <a:rPr lang="en-US" dirty="0" smtClean="0"/>
                        <a:t>X100</a:t>
                      </a:r>
                      <a:endParaRPr lang="en-US" dirty="0"/>
                    </a:p>
                  </a:txBody>
                  <a:tcPr/>
                </a:tc>
                <a:tc>
                  <a:txBody>
                    <a:bodyPr/>
                    <a:lstStyle/>
                    <a:p>
                      <a:r>
                        <a:rPr lang="en-US" dirty="0" smtClean="0"/>
                        <a:t>X200</a:t>
                      </a:r>
                      <a:endParaRPr lang="en-US" dirty="0"/>
                    </a:p>
                  </a:txBody>
                  <a:tcPr/>
                </a:tc>
                <a:tc>
                  <a:txBody>
                    <a:bodyPr/>
                    <a:lstStyle/>
                    <a:p>
                      <a:r>
                        <a:rPr lang="en-US" dirty="0" smtClean="0"/>
                        <a:t>X300</a:t>
                      </a:r>
                      <a:endParaRPr lang="en-US" dirty="0"/>
                    </a:p>
                  </a:txBody>
                  <a:tcPr/>
                </a:tc>
              </a:tr>
              <a:tr h="396240">
                <a:tc>
                  <a:txBody>
                    <a:bodyPr/>
                    <a:lstStyle/>
                    <a:p>
                      <a:r>
                        <a:rPr lang="en-US" dirty="0" smtClean="0"/>
                        <a:t>Y0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96240">
                <a:tc>
                  <a:txBody>
                    <a:bodyPr/>
                    <a:lstStyle/>
                    <a:p>
                      <a:r>
                        <a:rPr lang="en-US" dirty="0" smtClean="0"/>
                        <a:t>Y100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Y200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Y300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pic>
        <p:nvPicPr>
          <p:cNvPr id="6" name="Slide 3.wav">
            <a:hlinkClick r:id="" action="ppaction://media"/>
          </p:cNvPr>
          <p:cNvPicPr>
            <a:picLocks noRot="1" noChangeAspect="1"/>
          </p:cNvPicPr>
          <p:nvPr>
            <a:audioFile r:link="rId1"/>
          </p:nvPr>
        </p:nvPicPr>
        <p:blipFill>
          <a:blip r:embed="rId4" cstate="print"/>
          <a:stretch>
            <a:fillRect/>
          </a:stretch>
        </p:blipFill>
        <p:spPr>
          <a:xfrm>
            <a:off x="8534400" y="44767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Confusing Row, Col with X, Y</a:t>
            </a:r>
            <a:endParaRPr lang="en-US" dirty="0"/>
          </a:p>
        </p:txBody>
      </p:sp>
      <p:sp>
        <p:nvSpPr>
          <p:cNvPr id="3" name="Content Placeholder 2"/>
          <p:cNvSpPr>
            <a:spLocks noGrp="1"/>
          </p:cNvSpPr>
          <p:nvPr>
            <p:ph idx="1"/>
          </p:nvPr>
        </p:nvSpPr>
        <p:spPr>
          <a:xfrm>
            <a:off x="457200" y="971550"/>
            <a:ext cx="8229600" cy="3394472"/>
          </a:xfrm>
        </p:spPr>
        <p:txBody>
          <a:bodyPr/>
          <a:lstStyle/>
          <a:p>
            <a:r>
              <a:rPr lang="en-US" dirty="0" smtClean="0"/>
              <a:t>Row, </a:t>
            </a:r>
            <a:r>
              <a:rPr lang="en-US" dirty="0" err="1" smtClean="0"/>
              <a:t>col</a:t>
            </a:r>
            <a:r>
              <a:rPr lang="en-US" dirty="0" smtClean="0"/>
              <a:t> is not the same as x, y</a:t>
            </a:r>
          </a:p>
          <a:p>
            <a:r>
              <a:rPr lang="en-US" dirty="0" smtClean="0"/>
              <a:t>Row =&gt; Y, Col =&gt; X</a:t>
            </a:r>
          </a:p>
        </p:txBody>
      </p:sp>
      <p:graphicFrame>
        <p:nvGraphicFramePr>
          <p:cNvPr id="4" name="Table 3"/>
          <p:cNvGraphicFramePr>
            <a:graphicFrameLocks noGrp="1"/>
          </p:cNvGraphicFramePr>
          <p:nvPr/>
        </p:nvGraphicFramePr>
        <p:xfrm>
          <a:off x="304800" y="2343150"/>
          <a:ext cx="3352800" cy="1981200"/>
        </p:xfrm>
        <a:graphic>
          <a:graphicData uri="http://schemas.openxmlformats.org/drawingml/2006/table">
            <a:tbl>
              <a:tblPr firstRow="1" firstCol="1" bandRow="1">
                <a:tableStyleId>{5C22544A-7EE6-4342-B048-85BDC9FD1C3A}</a:tableStyleId>
              </a:tblPr>
              <a:tblGrid>
                <a:gridCol w="670560"/>
                <a:gridCol w="670560"/>
                <a:gridCol w="670560"/>
                <a:gridCol w="670560"/>
                <a:gridCol w="670560"/>
              </a:tblGrid>
              <a:tr h="396240">
                <a:tc>
                  <a:txBody>
                    <a:bodyPr/>
                    <a:lstStyle/>
                    <a:p>
                      <a:r>
                        <a:rPr lang="en-US" dirty="0" smtClean="0"/>
                        <a:t>R, C</a:t>
                      </a:r>
                      <a:endParaRPr lang="en-US" dirty="0"/>
                    </a:p>
                  </a:txBody>
                  <a:tcPr/>
                </a:tc>
                <a:tc>
                  <a:txBody>
                    <a:bodyPr/>
                    <a:lstStyle/>
                    <a:p>
                      <a:r>
                        <a:rPr lang="en-US" dirty="0" smtClean="0"/>
                        <a:t>C0</a:t>
                      </a:r>
                      <a:endParaRPr lang="en-US" dirty="0"/>
                    </a:p>
                  </a:txBody>
                  <a:tcPr/>
                </a:tc>
                <a:tc>
                  <a:txBody>
                    <a:bodyPr/>
                    <a:lstStyle/>
                    <a:p>
                      <a:r>
                        <a:rPr lang="en-US" dirty="0" smtClean="0"/>
                        <a:t>C1</a:t>
                      </a:r>
                      <a:endParaRPr lang="en-US" dirty="0"/>
                    </a:p>
                  </a:txBody>
                  <a:tcPr/>
                </a:tc>
                <a:tc>
                  <a:txBody>
                    <a:bodyPr/>
                    <a:lstStyle/>
                    <a:p>
                      <a:r>
                        <a:rPr lang="en-US" dirty="0" smtClean="0"/>
                        <a:t>C2</a:t>
                      </a:r>
                      <a:endParaRPr lang="en-US" dirty="0"/>
                    </a:p>
                  </a:txBody>
                  <a:tcPr/>
                </a:tc>
                <a:tc>
                  <a:txBody>
                    <a:bodyPr/>
                    <a:lstStyle/>
                    <a:p>
                      <a:r>
                        <a:rPr lang="en-US" dirty="0" smtClean="0"/>
                        <a:t>C3</a:t>
                      </a:r>
                      <a:endParaRPr lang="en-US" dirty="0"/>
                    </a:p>
                  </a:txBody>
                  <a:tcPr/>
                </a:tc>
              </a:tr>
              <a:tr h="396240">
                <a:tc>
                  <a:txBody>
                    <a:bodyPr/>
                    <a:lstStyle/>
                    <a:p>
                      <a:r>
                        <a:rPr lang="en-US" dirty="0" smtClean="0"/>
                        <a:t>R0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96240">
                <a:tc>
                  <a:txBody>
                    <a:bodyPr/>
                    <a:lstStyle/>
                    <a:p>
                      <a:r>
                        <a:rPr lang="en-US" dirty="0" smtClean="0"/>
                        <a:t>R1</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R2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R3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5" name="Table 4"/>
          <p:cNvGraphicFramePr>
            <a:graphicFrameLocks noGrp="1"/>
          </p:cNvGraphicFramePr>
          <p:nvPr/>
        </p:nvGraphicFramePr>
        <p:xfrm>
          <a:off x="5029200" y="2343150"/>
          <a:ext cx="3352800" cy="1981200"/>
        </p:xfrm>
        <a:graphic>
          <a:graphicData uri="http://schemas.openxmlformats.org/drawingml/2006/table">
            <a:tbl>
              <a:tblPr firstRow="1" firstCol="1" bandRow="1">
                <a:tableStyleId>{5C22544A-7EE6-4342-B048-85BDC9FD1C3A}</a:tableStyleId>
              </a:tblPr>
              <a:tblGrid>
                <a:gridCol w="670560"/>
                <a:gridCol w="670560"/>
                <a:gridCol w="670560"/>
                <a:gridCol w="670560"/>
                <a:gridCol w="670560"/>
              </a:tblGrid>
              <a:tr h="396240">
                <a:tc>
                  <a:txBody>
                    <a:bodyPr/>
                    <a:lstStyle/>
                    <a:p>
                      <a:r>
                        <a:rPr lang="en-US" dirty="0" smtClean="0"/>
                        <a:t>X,</a:t>
                      </a:r>
                      <a:r>
                        <a:rPr lang="en-US" baseline="0" dirty="0" smtClean="0"/>
                        <a:t> Y</a:t>
                      </a:r>
                      <a:endParaRPr lang="en-US" dirty="0"/>
                    </a:p>
                  </a:txBody>
                  <a:tcPr/>
                </a:tc>
                <a:tc>
                  <a:txBody>
                    <a:bodyPr/>
                    <a:lstStyle/>
                    <a:p>
                      <a:r>
                        <a:rPr lang="en-US" dirty="0" smtClean="0"/>
                        <a:t>X0</a:t>
                      </a:r>
                      <a:endParaRPr lang="en-US" dirty="0"/>
                    </a:p>
                  </a:txBody>
                  <a:tcPr/>
                </a:tc>
                <a:tc>
                  <a:txBody>
                    <a:bodyPr/>
                    <a:lstStyle/>
                    <a:p>
                      <a:r>
                        <a:rPr lang="en-US" dirty="0" smtClean="0"/>
                        <a:t>X100</a:t>
                      </a:r>
                      <a:endParaRPr lang="en-US" dirty="0"/>
                    </a:p>
                  </a:txBody>
                  <a:tcPr/>
                </a:tc>
                <a:tc>
                  <a:txBody>
                    <a:bodyPr/>
                    <a:lstStyle/>
                    <a:p>
                      <a:r>
                        <a:rPr lang="en-US" dirty="0" smtClean="0"/>
                        <a:t>X200</a:t>
                      </a:r>
                      <a:endParaRPr lang="en-US" dirty="0"/>
                    </a:p>
                  </a:txBody>
                  <a:tcPr/>
                </a:tc>
                <a:tc>
                  <a:txBody>
                    <a:bodyPr/>
                    <a:lstStyle/>
                    <a:p>
                      <a:r>
                        <a:rPr lang="en-US" dirty="0" smtClean="0"/>
                        <a:t>X300</a:t>
                      </a:r>
                      <a:endParaRPr lang="en-US" dirty="0"/>
                    </a:p>
                  </a:txBody>
                  <a:tcPr/>
                </a:tc>
              </a:tr>
              <a:tr h="396240">
                <a:tc>
                  <a:txBody>
                    <a:bodyPr/>
                    <a:lstStyle/>
                    <a:p>
                      <a:r>
                        <a:rPr lang="en-US" dirty="0" smtClean="0"/>
                        <a:t>Y0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96240">
                <a:tc>
                  <a:txBody>
                    <a:bodyPr/>
                    <a:lstStyle/>
                    <a:p>
                      <a:r>
                        <a:rPr lang="en-US" dirty="0" smtClean="0"/>
                        <a:t>Y100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Y200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96240">
                <a:tc>
                  <a:txBody>
                    <a:bodyPr/>
                    <a:lstStyle/>
                    <a:p>
                      <a:r>
                        <a:rPr lang="en-US" dirty="0" smtClean="0"/>
                        <a:t>Y300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pic>
        <p:nvPicPr>
          <p:cNvPr id="6" name="Slide 4.wav">
            <a:hlinkClick r:id="" action="ppaction://media"/>
          </p:cNvPr>
          <p:cNvPicPr>
            <a:picLocks noRot="1" noChangeAspect="1"/>
          </p:cNvPicPr>
          <p:nvPr>
            <a:wavAudioFile r:embed="rId1" name="Slide 4.wav"/>
          </p:nvPr>
        </p:nvPicPr>
        <p:blipFill>
          <a:blip r:embed="rId4" cstate="print"/>
          <a:stretch>
            <a:fillRect/>
          </a:stretch>
        </p:blipFill>
        <p:spPr>
          <a:xfrm>
            <a:off x="8534400" y="46291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Confusing what </a:t>
            </a:r>
            <a:r>
              <a:rPr lang="en-US" dirty="0" err="1" smtClean="0"/>
              <a:t>GraphicsGame</a:t>
            </a:r>
            <a:r>
              <a:rPr lang="en-US" dirty="0" smtClean="0"/>
              <a:t> does</a:t>
            </a:r>
            <a:endParaRPr lang="en-US" dirty="0"/>
          </a:p>
        </p:txBody>
      </p:sp>
      <p:pic>
        <p:nvPicPr>
          <p:cNvPr id="4" name="Slide 5.wav">
            <a:hlinkClick r:id="" action="ppaction://media"/>
          </p:cNvPr>
          <p:cNvPicPr>
            <a:picLocks noGrp="1" noRot="1" noChangeAspect="1"/>
          </p:cNvPicPr>
          <p:nvPr>
            <p:ph idx="1"/>
            <a:wavAudioFile r:embed="rId1" name="Slide 5.wav"/>
          </p:nvPr>
        </p:nvPicPr>
        <p:blipFill>
          <a:blip r:embed="rId4" cstate="print"/>
          <a:stretch>
            <a:fillRect/>
          </a:stretch>
        </p:blipFill>
        <p:spPr>
          <a:xfrm>
            <a:off x="8305800" y="44767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Confusing what </a:t>
            </a:r>
            <a:r>
              <a:rPr lang="en-US" dirty="0" err="1" smtClean="0"/>
              <a:t>GraphicsGame</a:t>
            </a:r>
            <a:r>
              <a:rPr lang="en-US" dirty="0" smtClean="0"/>
              <a:t> does</a:t>
            </a:r>
            <a:endParaRPr lang="en-US" dirty="0"/>
          </a:p>
        </p:txBody>
      </p:sp>
      <p:sp>
        <p:nvSpPr>
          <p:cNvPr id="3" name="Content Placeholder 2"/>
          <p:cNvSpPr>
            <a:spLocks noGrp="1"/>
          </p:cNvSpPr>
          <p:nvPr>
            <p:ph idx="1"/>
          </p:nvPr>
        </p:nvSpPr>
        <p:spPr/>
        <p:txBody>
          <a:bodyPr/>
          <a:lstStyle/>
          <a:p>
            <a:r>
              <a:rPr lang="en-US" dirty="0" err="1" smtClean="0"/>
              <a:t>GraphicsGame</a:t>
            </a:r>
            <a:r>
              <a:rPr lang="en-US" dirty="0" smtClean="0"/>
              <a:t> should talk to Level</a:t>
            </a:r>
          </a:p>
        </p:txBody>
      </p:sp>
      <p:pic>
        <p:nvPicPr>
          <p:cNvPr id="4" name="Slide 6.wav">
            <a:hlinkClick r:id="" action="ppaction://media"/>
          </p:cNvPr>
          <p:cNvPicPr>
            <a:picLocks noRot="1" noChangeAspect="1"/>
          </p:cNvPicPr>
          <p:nvPr>
            <a:wavAudioFile r:embed="rId1" name="Slide 6.wav"/>
          </p:nvPr>
        </p:nvPicPr>
        <p:blipFill>
          <a:blip r:embed="rId4" cstate="print"/>
          <a:stretch>
            <a:fillRect/>
          </a:stretch>
        </p:blipFill>
        <p:spPr>
          <a:xfrm>
            <a:off x="8686800" y="48387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Confusing what </a:t>
            </a:r>
            <a:r>
              <a:rPr lang="en-US" dirty="0" err="1" smtClean="0"/>
              <a:t>GraphicsGame</a:t>
            </a:r>
            <a:r>
              <a:rPr lang="en-US" dirty="0" smtClean="0"/>
              <a:t> does</a:t>
            </a:r>
            <a:endParaRPr lang="en-US" dirty="0"/>
          </a:p>
        </p:txBody>
      </p:sp>
      <p:sp>
        <p:nvSpPr>
          <p:cNvPr id="3" name="Content Placeholder 2"/>
          <p:cNvSpPr>
            <a:spLocks noGrp="1"/>
          </p:cNvSpPr>
          <p:nvPr>
            <p:ph idx="1"/>
          </p:nvPr>
        </p:nvSpPr>
        <p:spPr/>
        <p:txBody>
          <a:bodyPr/>
          <a:lstStyle/>
          <a:p>
            <a:r>
              <a:rPr lang="en-US" dirty="0" err="1" smtClean="0"/>
              <a:t>GraphicsGame</a:t>
            </a:r>
            <a:r>
              <a:rPr lang="en-US" dirty="0" smtClean="0"/>
              <a:t> should talk to Level</a:t>
            </a:r>
          </a:p>
          <a:p>
            <a:r>
              <a:rPr lang="en-US" dirty="0" smtClean="0"/>
              <a:t>Graphics is just representing the data that is in Level, Board &amp; Vehicle</a:t>
            </a:r>
          </a:p>
        </p:txBody>
      </p:sp>
      <p:pic>
        <p:nvPicPr>
          <p:cNvPr id="4" name="Slide 7.wav">
            <a:hlinkClick r:id="" action="ppaction://media"/>
          </p:cNvPr>
          <p:cNvPicPr>
            <a:picLocks noRot="1" noChangeAspect="1"/>
          </p:cNvPicPr>
          <p:nvPr>
            <a:wavAudioFile r:embed="rId1" name="Slide 7.wav"/>
          </p:nvPr>
        </p:nvPicPr>
        <p:blipFill>
          <a:blip r:embed="rId4" cstate="print"/>
          <a:stretch>
            <a:fillRect/>
          </a:stretch>
        </p:blipFill>
        <p:spPr>
          <a:xfrm>
            <a:off x="8839200" y="46291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dragging the vehicles</a:t>
            </a:r>
            <a:endParaRPr lang="en-US" dirty="0"/>
          </a:p>
        </p:txBody>
      </p:sp>
      <p:sp>
        <p:nvSpPr>
          <p:cNvPr id="3" name="Content Placeholder 2"/>
          <p:cNvSpPr>
            <a:spLocks noGrp="1"/>
          </p:cNvSpPr>
          <p:nvPr>
            <p:ph idx="1"/>
          </p:nvPr>
        </p:nvSpPr>
        <p:spPr/>
        <p:txBody>
          <a:bodyPr/>
          <a:lstStyle/>
          <a:p>
            <a:r>
              <a:rPr lang="en-US" dirty="0" smtClean="0"/>
              <a:t>snapping back to original if can’t move</a:t>
            </a:r>
          </a:p>
          <a:p>
            <a:r>
              <a:rPr lang="en-US" dirty="0" smtClean="0"/>
              <a:t>Use </a:t>
            </a:r>
            <a:r>
              <a:rPr lang="en-US" dirty="0" err="1" smtClean="0"/>
              <a:t>setLocation</a:t>
            </a:r>
            <a:endParaRPr lang="en-US" dirty="0"/>
          </a:p>
        </p:txBody>
      </p:sp>
      <p:pic>
        <p:nvPicPr>
          <p:cNvPr id="4" name="Slide 8.wav">
            <a:hlinkClick r:id="" action="ppaction://media"/>
          </p:cNvPr>
          <p:cNvPicPr>
            <a:picLocks noRot="1" noChangeAspect="1"/>
          </p:cNvPicPr>
          <p:nvPr>
            <a:audioFile r:link="rId1"/>
          </p:nvPr>
        </p:nvPicPr>
        <p:blipFill>
          <a:blip r:embed="rId4" cstate="print"/>
          <a:stretch>
            <a:fillRect/>
          </a:stretch>
        </p:blipFill>
        <p:spPr>
          <a:xfrm>
            <a:off x="8534400" y="45529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Content Placeholder 6" descr="Sequence Diagram for Mouse Interactions.png"/>
          <p:cNvPicPr>
            <a:picLocks noGrp="1" noChangeAspect="1"/>
          </p:cNvPicPr>
          <p:nvPr>
            <p:ph idx="1"/>
          </p:nvPr>
        </p:nvPicPr>
        <p:blipFill>
          <a:blip r:embed="rId4" cstate="print"/>
          <a:stretch>
            <a:fillRect/>
          </a:stretch>
        </p:blipFill>
        <p:spPr>
          <a:xfrm>
            <a:off x="0" y="0"/>
            <a:ext cx="9065128" cy="5143500"/>
          </a:xfrm>
        </p:spPr>
      </p:pic>
      <p:pic>
        <p:nvPicPr>
          <p:cNvPr id="5" name="Slide 9.wav">
            <a:hlinkClick r:id="" action="ppaction://media"/>
          </p:cNvPr>
          <p:cNvPicPr>
            <a:picLocks noRot="1" noChangeAspect="1"/>
          </p:cNvPicPr>
          <p:nvPr>
            <a:audioFile r:link="rId1"/>
          </p:nvPr>
        </p:nvPicPr>
        <p:blipFill>
          <a:blip r:embed="rId5" cstate="print"/>
          <a:stretch>
            <a:fillRect/>
          </a:stretch>
        </p:blipFill>
        <p:spPr>
          <a:xfrm>
            <a:off x="8610600" y="44005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1200</Words>
  <Application>Microsoft Office PowerPoint</Application>
  <PresentationFormat>On-screen Show (16:9)</PresentationFormat>
  <Paragraphs>81</Paragraphs>
  <Slides>11</Slides>
  <Notes>11</Notes>
  <HiddenSlides>0</HiddenSlides>
  <MMClips>11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Traffic Jam Graphics Help</vt:lpstr>
      <vt:lpstr>Confusing Row, Col with X, Y</vt:lpstr>
      <vt:lpstr>Confusing Row, Col with X, Y</vt:lpstr>
      <vt:lpstr>Confusing Row, Col with X, Y</vt:lpstr>
      <vt:lpstr>Confusing what GraphicsGame does</vt:lpstr>
      <vt:lpstr>Confusing what GraphicsGame does</vt:lpstr>
      <vt:lpstr>Confusing what GraphicsGame does</vt:lpstr>
      <vt:lpstr>dragging the vehicles</vt:lpstr>
      <vt:lpstr>Slide 9</vt:lpstr>
      <vt:lpstr>Division &amp; doubles</vt:lpstr>
      <vt:lpstr>Make sure to test!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Osvaldo</dc:creator>
  <cp:lastModifiedBy>A</cp:lastModifiedBy>
  <cp:revision>20</cp:revision>
  <dcterms:created xsi:type="dcterms:W3CDTF">2017-02-08T19:06:28Z</dcterms:created>
  <dcterms:modified xsi:type="dcterms:W3CDTF">2019-09-18T23:35:03Z</dcterms:modified>
</cp:coreProperties>
</file>